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663FE-0B27-430C-9158-C4A6B3FDCC43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1FE44-B13E-4BF5-A822-64FCFC587E1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1FE44-B13E-4BF5-A822-64FCFC587E10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9FC3-53C4-433D-813D-A177E67EA8E9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A32-955B-4609-95B6-8F47F9050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200000" cy="4104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030A0"/>
                </a:solidFill>
              </a:rPr>
              <a:t>This presentation contains the following topics: </a:t>
            </a:r>
          </a:p>
          <a:p>
            <a:pPr algn="l"/>
            <a:endParaRPr lang="en-US" dirty="0">
              <a:solidFill>
                <a:srgbClr val="7030A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 Minors and Cofactors. 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>
                <a:solidFill>
                  <a:srgbClr val="7030A0"/>
                </a:solidFill>
              </a:rPr>
              <a:t>Adjoint</a:t>
            </a:r>
            <a:r>
              <a:rPr lang="en-US" b="1" dirty="0">
                <a:solidFill>
                  <a:srgbClr val="7030A0"/>
                </a:solidFill>
              </a:rPr>
              <a:t> of a Matrix.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 Inverse of a Matrix. </a:t>
            </a:r>
          </a:p>
          <a:p>
            <a:pPr algn="l"/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784000" cy="63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Minors And Cofactors of a Determinant 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Minors :-</a:t>
            </a:r>
            <a:r>
              <a:rPr lang="en-US" sz="2400" b="1" dirty="0"/>
              <a:t> 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Minor of an element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3">
                    <a:lumMod val="50000"/>
                  </a:schemeClr>
                </a:solidFill>
              </a:rPr>
              <a:t>ij</a:t>
            </a:r>
            <a:r>
              <a:rPr lang="en-US" sz="2400" baseline="-25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of a determinant is the determinant  obtained by deleting or removing its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400" baseline="30000" dirty="0" err="1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row and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en-US" sz="2400" baseline="30000" dirty="0" err="1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column in which the element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3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lies. Minor of an element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3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is denoted by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400" baseline="-25000" dirty="0" err="1">
                <a:solidFill>
                  <a:schemeClr val="accent3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. 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C00000"/>
                </a:solidFill>
              </a:rPr>
              <a:t>**Note : Minor of an element of a determinant of order n ( n ≥ 2) is a determinant of order n – 1 .</a:t>
            </a:r>
            <a:r>
              <a:rPr lang="en-US" sz="2400" dirty="0"/>
              <a:t>  </a:t>
            </a:r>
            <a:r>
              <a:rPr lang="en-US" sz="2400" baseline="30000" dirty="0"/>
              <a:t>                       </a:t>
            </a:r>
            <a:r>
              <a:rPr lang="en-US" sz="2400" dirty="0"/>
              <a:t>   </a:t>
            </a:r>
            <a:endParaRPr lang="en-US" sz="2400" b="1" dirty="0"/>
          </a:p>
          <a:p>
            <a:pPr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Cofactor :- 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Cofactor of an element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, is denoted by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is defined by 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	        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= (-1)</a:t>
            </a:r>
            <a:r>
              <a:rPr lang="en-US" sz="2400" b="1" baseline="30000" dirty="0" err="1">
                <a:solidFill>
                  <a:schemeClr val="accent6">
                    <a:lumMod val="50000"/>
                  </a:schemeClr>
                </a:solidFill>
              </a:rPr>
              <a:t>i+j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2400" b="1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, where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2400" b="1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is minor of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baseline="-25000" dirty="0" err="1">
                <a:solidFill>
                  <a:schemeClr val="accent6">
                    <a:lumMod val="50000"/>
                  </a:schemeClr>
                </a:solidFill>
              </a:rPr>
              <a:t>ij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Find minors and cofactors of  all the elements of the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detreminant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1         -2  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                            4          3   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Sol.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Minor of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3, 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Minor of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4, 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  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Minor of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-2 ,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Minor of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1 </a:t>
            </a:r>
          </a:p>
          <a:p>
            <a:pPr algn="just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(-1)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3,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(-1)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-4,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(-1)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2, A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1</a:t>
            </a:r>
            <a:endParaRPr lang="en-IN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57422" y="4357694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71868" y="4357694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89"/>
            <a:ext cx="8640000" cy="630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u="sng" dirty="0" err="1">
                <a:solidFill>
                  <a:srgbClr val="FF0000"/>
                </a:solidFill>
              </a:rPr>
              <a:t>Adjoint</a:t>
            </a:r>
            <a:r>
              <a:rPr lang="en-US" sz="2400" b="1" i="1" u="sng" dirty="0">
                <a:solidFill>
                  <a:srgbClr val="FF0000"/>
                </a:solidFill>
              </a:rPr>
              <a:t> Of a Matrix</a:t>
            </a:r>
            <a:r>
              <a:rPr lang="en-US" sz="2400" b="1" i="1" dirty="0"/>
              <a:t> : -</a:t>
            </a:r>
            <a:r>
              <a:rPr lang="en-US" sz="2400" i="1" dirty="0"/>
              <a:t> 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adjoint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of a matrix A = [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2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] of order n is defined as the transpose of the matrix [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2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] of order n, where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2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is the cofactor of the element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baseline="-25000" dirty="0" err="1">
                <a:solidFill>
                  <a:schemeClr val="accent2">
                    <a:lumMod val="50000"/>
                  </a:schemeClr>
                </a:solidFill>
              </a:rPr>
              <a:t>ij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. And it is denoted by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adj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A. </a:t>
            </a:r>
          </a:p>
          <a:p>
            <a:pPr>
              <a:buNone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		=&gt; </a:t>
            </a:r>
            <a:r>
              <a:rPr lang="en-US" sz="2400" i="1" dirty="0" err="1">
                <a:solidFill>
                  <a:schemeClr val="accent2">
                    <a:lumMod val="50000"/>
                  </a:schemeClr>
                </a:solidFill>
              </a:rPr>
              <a:t>adj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(A) = [</a:t>
            </a:r>
            <a:r>
              <a:rPr lang="en-US" sz="2400" i="1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i="1" baseline="-25000" dirty="0" err="1">
                <a:solidFill>
                  <a:schemeClr val="accent2">
                    <a:lumMod val="50000"/>
                  </a:schemeClr>
                </a:solidFill>
              </a:rPr>
              <a:t>ij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]</a:t>
            </a:r>
            <a:r>
              <a:rPr lang="en-US" sz="2400" i="1" baseline="300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In general we can say that : the </a:t>
            </a:r>
            <a:r>
              <a:rPr lang="en-US" sz="2400" i="1" dirty="0" err="1">
                <a:solidFill>
                  <a:schemeClr val="accent2">
                    <a:lumMod val="50000"/>
                  </a:schemeClr>
                </a:solidFill>
              </a:rPr>
              <a:t>adjoint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of a  matrix A is the transpose of the matrix of cofactors of matrix A. </a:t>
            </a:r>
          </a:p>
          <a:p>
            <a:pPr>
              <a:buNone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                             a</a:t>
            </a:r>
            <a:r>
              <a:rPr lang="en-US" sz="2400" i="1" baseline="-250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i="1" baseline="-25000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i="1" baseline="-25000" dirty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		Let  A =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22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                   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31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32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11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then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adj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(A) = transpose of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21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22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=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12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22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32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32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23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     A</a:t>
            </a:r>
            <a:r>
              <a:rPr lang="en-US" sz="2400" baseline="-25000" dirty="0">
                <a:solidFill>
                  <a:schemeClr val="accent2">
                    <a:lumMod val="50000"/>
                  </a:schemeClr>
                </a:solidFill>
              </a:rPr>
              <a:t>33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400" baseline="-25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baseline="-25000" dirty="0"/>
              <a:t>                  </a:t>
            </a:r>
            <a:r>
              <a:rPr lang="en-US" sz="2400" dirty="0"/>
              <a:t> </a:t>
            </a:r>
            <a:r>
              <a:rPr lang="en-US" sz="2400" baseline="-25000" dirty="0"/>
              <a:t>   </a:t>
            </a:r>
            <a:r>
              <a:rPr lang="en-US" sz="2400" dirty="0"/>
              <a:t>  </a:t>
            </a:r>
            <a:endParaRPr lang="en-IN" sz="2400" dirty="0"/>
          </a:p>
        </p:txBody>
      </p:sp>
      <p:sp>
        <p:nvSpPr>
          <p:cNvPr id="4" name="Left Bracket 3"/>
          <p:cNvSpPr/>
          <p:nvPr/>
        </p:nvSpPr>
        <p:spPr>
          <a:xfrm>
            <a:off x="2357422" y="2643182"/>
            <a:ext cx="108000" cy="140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ket 4"/>
          <p:cNvSpPr/>
          <p:nvPr/>
        </p:nvSpPr>
        <p:spPr>
          <a:xfrm>
            <a:off x="4178248" y="2643182"/>
            <a:ext cx="108000" cy="1404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 Bracket 5"/>
          <p:cNvSpPr/>
          <p:nvPr/>
        </p:nvSpPr>
        <p:spPr>
          <a:xfrm>
            <a:off x="3963934" y="4357694"/>
            <a:ext cx="108000" cy="140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Bracket 6"/>
          <p:cNvSpPr/>
          <p:nvPr/>
        </p:nvSpPr>
        <p:spPr>
          <a:xfrm>
            <a:off x="5892760" y="4382454"/>
            <a:ext cx="108000" cy="1404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Bracket 7"/>
          <p:cNvSpPr/>
          <p:nvPr/>
        </p:nvSpPr>
        <p:spPr>
          <a:xfrm>
            <a:off x="8535966" y="4382454"/>
            <a:ext cx="108000" cy="1404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Left Bracket 8"/>
          <p:cNvSpPr/>
          <p:nvPr/>
        </p:nvSpPr>
        <p:spPr>
          <a:xfrm>
            <a:off x="6500826" y="4357694"/>
            <a:ext cx="108000" cy="140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1"/>
            <a:ext cx="8748000" cy="63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** </a:t>
            </a:r>
            <a:r>
              <a:rPr lang="en-US" sz="2400" i="1" dirty="0">
                <a:solidFill>
                  <a:srgbClr val="FF0000"/>
                </a:solidFill>
              </a:rPr>
              <a:t>Note : For a square matrix of order two, given by  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                 A  =      a</a:t>
            </a:r>
            <a:r>
              <a:rPr lang="en-US" sz="2400" i="1" baseline="-25000" dirty="0">
                <a:solidFill>
                  <a:srgbClr val="FF0000"/>
                </a:solidFill>
              </a:rPr>
              <a:t>11 </a:t>
            </a:r>
            <a:r>
              <a:rPr lang="en-US" sz="2400" i="1" dirty="0">
                <a:solidFill>
                  <a:srgbClr val="FF0000"/>
                </a:solidFill>
              </a:rPr>
              <a:t>      a</a:t>
            </a:r>
            <a:r>
              <a:rPr lang="en-US" sz="2400" i="1" baseline="-25000" dirty="0">
                <a:solidFill>
                  <a:srgbClr val="FF0000"/>
                </a:solidFill>
              </a:rPr>
              <a:t>12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		        a</a:t>
            </a:r>
            <a:r>
              <a:rPr lang="en-US" sz="2400" i="1" baseline="-25000" dirty="0">
                <a:solidFill>
                  <a:srgbClr val="FF0000"/>
                </a:solidFill>
              </a:rPr>
              <a:t>21 </a:t>
            </a:r>
            <a:r>
              <a:rPr lang="en-US" sz="2400" i="1" dirty="0">
                <a:solidFill>
                  <a:srgbClr val="FF0000"/>
                </a:solidFill>
              </a:rPr>
              <a:t>      a</a:t>
            </a:r>
            <a:r>
              <a:rPr lang="en-US" sz="2400" i="1" baseline="-25000" dirty="0">
                <a:solidFill>
                  <a:srgbClr val="FF0000"/>
                </a:solidFill>
              </a:rPr>
              <a:t>22</a:t>
            </a:r>
            <a:r>
              <a:rPr lang="en-US" sz="2400" i="1" dirty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The </a:t>
            </a:r>
            <a:r>
              <a:rPr lang="en-US" sz="2400" i="1" dirty="0" err="1">
                <a:solidFill>
                  <a:srgbClr val="FF0000"/>
                </a:solidFill>
              </a:rPr>
              <a:t>adj</a:t>
            </a:r>
            <a:r>
              <a:rPr lang="en-US" sz="2400" i="1" dirty="0">
                <a:solidFill>
                  <a:srgbClr val="FF0000"/>
                </a:solidFill>
              </a:rPr>
              <a:t> A can be obtained by  interchanging the position of a</a:t>
            </a:r>
            <a:r>
              <a:rPr lang="en-US" sz="2400" i="1" baseline="-25000" dirty="0">
                <a:solidFill>
                  <a:srgbClr val="FF0000"/>
                </a:solidFill>
              </a:rPr>
              <a:t>11</a:t>
            </a:r>
            <a:r>
              <a:rPr lang="en-US" sz="2400" i="1" dirty="0">
                <a:solidFill>
                  <a:srgbClr val="FF0000"/>
                </a:solidFill>
              </a:rPr>
              <a:t>  and a</a:t>
            </a:r>
            <a:r>
              <a:rPr lang="en-US" sz="2400" i="1" baseline="-25000" dirty="0">
                <a:solidFill>
                  <a:srgbClr val="FF0000"/>
                </a:solidFill>
              </a:rPr>
              <a:t>22</a:t>
            </a:r>
            <a:r>
              <a:rPr lang="en-US" sz="2400" i="1" dirty="0">
                <a:solidFill>
                  <a:srgbClr val="FF0000"/>
                </a:solidFill>
              </a:rPr>
              <a:t>  and by changing the sign of  a</a:t>
            </a:r>
            <a:r>
              <a:rPr lang="en-US" sz="2400" i="1" baseline="-25000" dirty="0">
                <a:solidFill>
                  <a:srgbClr val="FF0000"/>
                </a:solidFill>
              </a:rPr>
              <a:t>12</a:t>
            </a:r>
            <a:r>
              <a:rPr lang="en-US" sz="2400" i="1" dirty="0">
                <a:solidFill>
                  <a:srgbClr val="FF0000"/>
                </a:solidFill>
              </a:rPr>
              <a:t>  and a</a:t>
            </a:r>
            <a:r>
              <a:rPr lang="en-US" sz="2400" i="1" baseline="-25000" dirty="0">
                <a:solidFill>
                  <a:srgbClr val="FF0000"/>
                </a:solidFill>
              </a:rPr>
              <a:t>21</a:t>
            </a:r>
            <a:r>
              <a:rPr lang="en-US" sz="2400" i="1" dirty="0">
                <a:solidFill>
                  <a:srgbClr val="FF0000"/>
                </a:solidFill>
              </a:rPr>
              <a:t> . 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                           a</a:t>
            </a:r>
            <a:r>
              <a:rPr lang="en-US" sz="2400" i="1" baseline="-25000" dirty="0">
                <a:solidFill>
                  <a:srgbClr val="FF0000"/>
                </a:solidFill>
              </a:rPr>
              <a:t>22 </a:t>
            </a:r>
            <a:r>
              <a:rPr lang="en-US" sz="2400" i="1" dirty="0">
                <a:solidFill>
                  <a:srgbClr val="FF0000"/>
                </a:solidFill>
              </a:rPr>
              <a:t>      -a</a:t>
            </a:r>
            <a:r>
              <a:rPr lang="en-US" sz="2400" i="1" baseline="-25000" dirty="0">
                <a:solidFill>
                  <a:srgbClr val="FF0000"/>
                </a:solidFill>
              </a:rPr>
              <a:t>12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=&gt;  </a:t>
            </a:r>
            <a:r>
              <a:rPr lang="en-US" sz="2400" i="1" dirty="0" err="1">
                <a:solidFill>
                  <a:srgbClr val="FF0000"/>
                </a:solidFill>
              </a:rPr>
              <a:t>adj</a:t>
            </a:r>
            <a:r>
              <a:rPr lang="en-US" sz="2400" i="1" dirty="0">
                <a:solidFill>
                  <a:srgbClr val="FF0000"/>
                </a:solidFill>
              </a:rPr>
              <a:t> A =   -a</a:t>
            </a:r>
            <a:r>
              <a:rPr lang="en-US" sz="2400" i="1" baseline="-25000" dirty="0">
                <a:solidFill>
                  <a:srgbClr val="FF0000"/>
                </a:solidFill>
              </a:rPr>
              <a:t>21</a:t>
            </a:r>
            <a:r>
              <a:rPr lang="en-US" sz="2400" i="1" dirty="0">
                <a:solidFill>
                  <a:srgbClr val="FF0000"/>
                </a:solidFill>
              </a:rPr>
              <a:t>      a</a:t>
            </a:r>
            <a:r>
              <a:rPr lang="en-US" sz="2400" i="1" baseline="-25000" dirty="0">
                <a:solidFill>
                  <a:srgbClr val="FF0000"/>
                </a:solidFill>
              </a:rPr>
              <a:t>11</a:t>
            </a:r>
            <a:r>
              <a:rPr lang="en-US" sz="2400" i="1" dirty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** Theorem : -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4">
                    <a:lumMod val="50000"/>
                  </a:schemeClr>
                </a:solidFill>
              </a:rPr>
              <a:t>If A be any given square matrix of  order n, then </a:t>
            </a:r>
          </a:p>
          <a:p>
            <a:pPr>
              <a:buNone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			A ( </a:t>
            </a:r>
            <a:r>
              <a:rPr lang="en-US" sz="2400" b="1" i="1" dirty="0" err="1">
                <a:solidFill>
                  <a:schemeClr val="accent4">
                    <a:lumMod val="50000"/>
                  </a:schemeClr>
                </a:solidFill>
              </a:rPr>
              <a:t>adj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 A) = ( </a:t>
            </a:r>
            <a:r>
              <a:rPr lang="en-US" sz="2400" b="1" i="1" dirty="0" err="1">
                <a:solidFill>
                  <a:schemeClr val="accent4">
                    <a:lumMod val="50000"/>
                  </a:schemeClr>
                </a:solidFill>
              </a:rPr>
              <a:t>adj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 A ) A = | A | I, </a:t>
            </a:r>
          </a:p>
          <a:p>
            <a:pPr>
              <a:buNone/>
            </a:pPr>
            <a:r>
              <a:rPr lang="en-US" sz="2400" i="1" dirty="0">
                <a:solidFill>
                  <a:schemeClr val="accent4">
                    <a:lumMod val="50000"/>
                  </a:schemeClr>
                </a:solidFill>
              </a:rPr>
              <a:t>			Where I is the identity  matrix of order n. </a:t>
            </a:r>
          </a:p>
          <a:p>
            <a:pPr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 Definition :-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 A square matrix is said to be singular if |A| = 0. And if |A| ≠ 0 then it is non- singular. </a:t>
            </a:r>
            <a:endParaRPr lang="en-IN" sz="2400" dirty="0">
              <a:solidFill>
                <a:srgbClr val="7030A0"/>
              </a:solidFill>
            </a:endParaRPr>
          </a:p>
        </p:txBody>
      </p:sp>
      <p:sp>
        <p:nvSpPr>
          <p:cNvPr id="4" name="Left Bracket 3"/>
          <p:cNvSpPr/>
          <p:nvPr/>
        </p:nvSpPr>
        <p:spPr>
          <a:xfrm>
            <a:off x="2500298" y="642918"/>
            <a:ext cx="731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ket 4"/>
          <p:cNvSpPr/>
          <p:nvPr/>
        </p:nvSpPr>
        <p:spPr>
          <a:xfrm>
            <a:off x="3784468" y="642918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 Bracket 5"/>
          <p:cNvSpPr/>
          <p:nvPr/>
        </p:nvSpPr>
        <p:spPr>
          <a:xfrm>
            <a:off x="1998518" y="2786058"/>
            <a:ext cx="731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Bracket 6"/>
          <p:cNvSpPr/>
          <p:nvPr/>
        </p:nvSpPr>
        <p:spPr>
          <a:xfrm>
            <a:off x="3284402" y="2786058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142851"/>
            <a:ext cx="87120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** If A and B are non-singular matrices of the same order, then AB and BA are also non-singular matrices of the same order.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** |AB| = |A| |B|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** If A is a non-singular matrix of order n, then </a:t>
            </a:r>
            <a:r>
              <a:rPr lang="en-US" sz="2400" b="1" dirty="0">
                <a:solidFill>
                  <a:srgbClr val="FF0000"/>
                </a:solidFill>
              </a:rPr>
              <a:t>|</a:t>
            </a:r>
            <a:r>
              <a:rPr lang="en-US" sz="2400" b="1" dirty="0" err="1">
                <a:solidFill>
                  <a:srgbClr val="FF0000"/>
                </a:solidFill>
              </a:rPr>
              <a:t>adj</a:t>
            </a:r>
            <a:r>
              <a:rPr lang="en-US" sz="2400" b="1" dirty="0">
                <a:solidFill>
                  <a:srgbClr val="FF0000"/>
                </a:solidFill>
              </a:rPr>
              <a:t> (A)| = |A|</a:t>
            </a:r>
            <a:r>
              <a:rPr lang="en-US" sz="2400" b="1" baseline="30000" dirty="0">
                <a:solidFill>
                  <a:srgbClr val="FF0000"/>
                </a:solidFill>
              </a:rPr>
              <a:t>n-1 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**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>
                <a:solidFill>
                  <a:srgbClr val="0070C0"/>
                </a:solidFill>
              </a:rPr>
              <a:t>Invertible Matrix  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Theorem :-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A square matrix A is invertible  </a:t>
            </a:r>
            <a:r>
              <a:rPr lang="en-US" sz="2400" dirty="0" err="1">
                <a:solidFill>
                  <a:srgbClr val="7030A0"/>
                </a:solidFill>
              </a:rPr>
              <a:t>iff</a:t>
            </a:r>
            <a:r>
              <a:rPr lang="en-US" sz="2400" dirty="0">
                <a:solidFill>
                  <a:srgbClr val="7030A0"/>
                </a:solidFill>
              </a:rPr>
              <a:t> (if and only if) A is a non-singular matrix. 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Proof:-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Let  A be  a square matrix of order n.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First: Let A be invertible , then (by definition) there exits a square matrix B of order n such that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	AB = BA = I</a:t>
            </a:r>
            <a:r>
              <a:rPr lang="en-US" sz="2400" baseline="-25000" dirty="0">
                <a:solidFill>
                  <a:srgbClr val="7030A0"/>
                </a:solidFill>
              </a:rPr>
              <a:t>n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=&gt; |AB| = | I</a:t>
            </a:r>
            <a:r>
              <a:rPr lang="en-US" sz="2400" baseline="-25000" dirty="0">
                <a:solidFill>
                  <a:srgbClr val="7030A0"/>
                </a:solidFill>
              </a:rPr>
              <a:t>n </a:t>
            </a:r>
            <a:r>
              <a:rPr lang="en-US" sz="2400" dirty="0">
                <a:solidFill>
                  <a:srgbClr val="7030A0"/>
                </a:solidFill>
              </a:rPr>
              <a:t>|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=&gt; |A| |B| = 1 			( as | I</a:t>
            </a:r>
            <a:r>
              <a:rPr lang="en-US" sz="2400" baseline="-25000" dirty="0">
                <a:solidFill>
                  <a:srgbClr val="7030A0"/>
                </a:solidFill>
              </a:rPr>
              <a:t>n</a:t>
            </a:r>
            <a:r>
              <a:rPr lang="en-US" sz="2400" dirty="0">
                <a:solidFill>
                  <a:srgbClr val="7030A0"/>
                </a:solidFill>
              </a:rPr>
              <a:t> | = 1)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=&gt; |A| ≠ 0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=&gt; A in non-singular  </a:t>
            </a:r>
          </a:p>
          <a:p>
            <a:pPr>
              <a:buNone/>
            </a:pPr>
            <a:endParaRPr lang="en-IN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88920"/>
            <a:ext cx="86760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Conversely :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 Let A be nonsingular  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. e |A| ≠ 0 , we know that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		A (</a:t>
            </a:r>
            <a:r>
              <a:rPr lang="en-US" sz="2400" dirty="0" err="1">
                <a:solidFill>
                  <a:srgbClr val="00B050"/>
                </a:solidFill>
              </a:rPr>
              <a:t>adj</a:t>
            </a:r>
            <a:r>
              <a:rPr lang="en-US" sz="2400" dirty="0">
                <a:solidFill>
                  <a:srgbClr val="00B050"/>
                </a:solidFill>
              </a:rPr>
              <a:t> A) = (</a:t>
            </a:r>
            <a:r>
              <a:rPr lang="en-US" sz="2400" dirty="0" err="1">
                <a:solidFill>
                  <a:srgbClr val="00B050"/>
                </a:solidFill>
              </a:rPr>
              <a:t>adj</a:t>
            </a:r>
            <a:r>
              <a:rPr lang="en-US" sz="2400" dirty="0">
                <a:solidFill>
                  <a:srgbClr val="00B050"/>
                </a:solidFill>
              </a:rPr>
              <a:t> A) A = |A| I</a:t>
            </a:r>
            <a:r>
              <a:rPr lang="en-US" sz="2400" baseline="-25000" dirty="0">
                <a:solidFill>
                  <a:srgbClr val="00B050"/>
                </a:solidFill>
              </a:rPr>
              <a:t>n 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	=&gt; 	A {(1/ |A|) </a:t>
            </a:r>
            <a:r>
              <a:rPr lang="en-US" sz="2400" dirty="0" err="1">
                <a:solidFill>
                  <a:srgbClr val="00B050"/>
                </a:solidFill>
              </a:rPr>
              <a:t>adj</a:t>
            </a:r>
            <a:r>
              <a:rPr lang="en-US" sz="2400" dirty="0">
                <a:solidFill>
                  <a:srgbClr val="00B050"/>
                </a:solidFill>
              </a:rPr>
              <a:t> A } = {(1/|A|) </a:t>
            </a:r>
            <a:r>
              <a:rPr lang="en-US" sz="2400" dirty="0" err="1">
                <a:solidFill>
                  <a:srgbClr val="00B050"/>
                </a:solidFill>
              </a:rPr>
              <a:t>adj</a:t>
            </a:r>
            <a:r>
              <a:rPr lang="en-US" sz="2400" dirty="0">
                <a:solidFill>
                  <a:srgbClr val="00B050"/>
                </a:solidFill>
              </a:rPr>
              <a:t> A } A = I</a:t>
            </a:r>
            <a:r>
              <a:rPr lang="en-US" sz="2400" baseline="-25000" dirty="0">
                <a:solidFill>
                  <a:srgbClr val="00B050"/>
                </a:solidFill>
              </a:rPr>
              <a:t>n 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	=&gt; 	AB = BA = I</a:t>
            </a:r>
            <a:r>
              <a:rPr lang="en-US" sz="2400" baseline="-25000" dirty="0">
                <a:solidFill>
                  <a:srgbClr val="00B050"/>
                </a:solidFill>
              </a:rPr>
              <a:t>n</a:t>
            </a:r>
            <a:r>
              <a:rPr lang="en-US" sz="2400" dirty="0">
                <a:solidFill>
                  <a:srgbClr val="00B050"/>
                </a:solidFill>
              </a:rPr>
              <a:t> where  B = (1/|A|) </a:t>
            </a:r>
            <a:r>
              <a:rPr lang="en-US" sz="2400" dirty="0" err="1">
                <a:solidFill>
                  <a:srgbClr val="00B050"/>
                </a:solidFill>
              </a:rPr>
              <a:t>adj</a:t>
            </a:r>
            <a:r>
              <a:rPr lang="en-US" sz="2400" dirty="0">
                <a:solidFill>
                  <a:srgbClr val="00B050"/>
                </a:solidFill>
              </a:rPr>
              <a:t> A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Hence A is invertible. 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</a:rPr>
              <a:t>**Note :- </a:t>
            </a:r>
            <a:r>
              <a:rPr lang="en-US" sz="2400" dirty="0">
                <a:solidFill>
                  <a:srgbClr val="00B050"/>
                </a:solidFill>
              </a:rPr>
              <a:t>1. The above theorem gives us a formula for finding  the inverse of a nonsingular matrix .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If A is a square matrix , then A</a:t>
            </a:r>
            <a:r>
              <a:rPr lang="en-US" sz="2400" baseline="30000" dirty="0">
                <a:solidFill>
                  <a:srgbClr val="00B050"/>
                </a:solidFill>
              </a:rPr>
              <a:t>-1 </a:t>
            </a:r>
            <a:r>
              <a:rPr lang="en-US" sz="2400" dirty="0">
                <a:solidFill>
                  <a:srgbClr val="00B050"/>
                </a:solidFill>
              </a:rPr>
              <a:t> exits </a:t>
            </a:r>
            <a:r>
              <a:rPr lang="en-US" sz="2400" dirty="0" err="1">
                <a:solidFill>
                  <a:srgbClr val="00B050"/>
                </a:solidFill>
              </a:rPr>
              <a:t>iff</a:t>
            </a:r>
            <a:r>
              <a:rPr lang="en-US" sz="2400" dirty="0">
                <a:solidFill>
                  <a:srgbClr val="00B050"/>
                </a:solidFill>
              </a:rPr>
              <a:t> |A| ≠ 0, and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		</a:t>
            </a:r>
            <a:r>
              <a:rPr lang="en-US" sz="2400" b="1" dirty="0">
                <a:solidFill>
                  <a:srgbClr val="00B050"/>
                </a:solidFill>
              </a:rPr>
              <a:t>A</a:t>
            </a:r>
            <a:r>
              <a:rPr lang="en-US" sz="2400" b="1" baseline="30000" dirty="0">
                <a:solidFill>
                  <a:srgbClr val="00B050"/>
                </a:solidFill>
              </a:rPr>
              <a:t>-1</a:t>
            </a:r>
            <a:r>
              <a:rPr lang="en-US" sz="2400" b="1" dirty="0">
                <a:solidFill>
                  <a:srgbClr val="00B050"/>
                </a:solidFill>
              </a:rPr>
              <a:t>  = (1/|A|) </a:t>
            </a:r>
            <a:r>
              <a:rPr lang="en-US" sz="2400" b="1" dirty="0" err="1">
                <a:solidFill>
                  <a:srgbClr val="00B050"/>
                </a:solidFill>
              </a:rPr>
              <a:t>adj</a:t>
            </a:r>
            <a:r>
              <a:rPr lang="en-US" sz="2400" b="1" dirty="0">
                <a:solidFill>
                  <a:srgbClr val="00B050"/>
                </a:solidFill>
              </a:rPr>
              <a:t> (A)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  	 2. If A is a square matrix of order n and there exits a square matrix B of order n such that 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		AB = BA = I</a:t>
            </a:r>
            <a:r>
              <a:rPr lang="en-US" sz="2400" baseline="-25000" dirty="0">
                <a:solidFill>
                  <a:srgbClr val="00B050"/>
                </a:solidFill>
              </a:rPr>
              <a:t>n</a:t>
            </a:r>
            <a:r>
              <a:rPr lang="en-US" sz="2400" dirty="0">
                <a:solidFill>
                  <a:srgbClr val="00B050"/>
                </a:solidFill>
              </a:rPr>
              <a:t>  then B = A</a:t>
            </a:r>
            <a:r>
              <a:rPr lang="en-US" sz="2400" baseline="30000" dirty="0">
                <a:solidFill>
                  <a:srgbClr val="00B050"/>
                </a:solidFill>
              </a:rPr>
              <a:t>-1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Theorem :</a:t>
            </a:r>
            <a:r>
              <a:rPr lang="en-US" sz="2400" b="1" dirty="0"/>
              <a:t>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If A and B are invertible matrices of the same order, then AB is also invertible and (AB)</a:t>
            </a:r>
            <a:r>
              <a:rPr lang="en-US" sz="2400" baseline="30000" dirty="0">
                <a:solidFill>
                  <a:srgbClr val="C00000"/>
                </a:solidFill>
              </a:rPr>
              <a:t>-1 </a:t>
            </a:r>
            <a:r>
              <a:rPr lang="en-US" sz="2400" dirty="0">
                <a:solidFill>
                  <a:srgbClr val="C00000"/>
                </a:solidFill>
              </a:rPr>
              <a:t> = B</a:t>
            </a:r>
            <a:r>
              <a:rPr lang="en-US" sz="2400" baseline="30000" dirty="0">
                <a:solidFill>
                  <a:srgbClr val="C00000"/>
                </a:solidFill>
              </a:rPr>
              <a:t>-1</a:t>
            </a:r>
            <a:r>
              <a:rPr lang="en-US" sz="2400" dirty="0">
                <a:solidFill>
                  <a:srgbClr val="C00000"/>
                </a:solidFill>
              </a:rPr>
              <a:t> A</a:t>
            </a:r>
            <a:r>
              <a:rPr lang="en-US" sz="2400" baseline="30000" dirty="0">
                <a:solidFill>
                  <a:srgbClr val="C00000"/>
                </a:solidFill>
              </a:rPr>
              <a:t>-1</a:t>
            </a:r>
            <a:r>
              <a:rPr lang="en-US" sz="2400" dirty="0">
                <a:solidFill>
                  <a:srgbClr val="C00000"/>
                </a:solidFill>
              </a:rPr>
              <a:t>  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7"/>
            <a:ext cx="8568000" cy="619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 Proof :</a:t>
            </a:r>
            <a:r>
              <a:rPr lang="en-US" sz="2400" b="1" dirty="0"/>
              <a:t>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Given that A and B are invertible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mtrices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	=&gt; |A| ≠ 0 and |B| ≠ 0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	=&gt; |A| |B| ≠ 0     =&gt;|AB| ≠ 0 		(as |A| |B| = |AB|)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	=&gt; AB is invertible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Now , Let (AB)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= C  then (AB) C = I = C (AB)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	(AB) C  = I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  A (BC ) = I 	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[A (BC)] =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I  	(by pre multiplying 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on both side)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(A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A) (BC) =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				(A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I =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I (BC) =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		=&gt; BC =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	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=&gt;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(BC) =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	(by pre multiplying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on both side)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(B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B) C =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	=&gt; I C =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=&gt; C =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		=&gt; 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= B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This is called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reversal law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of inverse.   	</a:t>
            </a:r>
            <a:r>
              <a:rPr lang="en-US" sz="2400" baseline="30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IN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423</Words>
  <Application>Microsoft Office PowerPoint</Application>
  <PresentationFormat>On-screen Show (4:3)</PresentationFormat>
  <Paragraphs>104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35</cp:revision>
  <dcterms:created xsi:type="dcterms:W3CDTF">2020-06-03T05:04:18Z</dcterms:created>
  <dcterms:modified xsi:type="dcterms:W3CDTF">2020-07-17T17:54:41Z</dcterms:modified>
</cp:coreProperties>
</file>