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663FE-0B27-430C-9158-C4A6B3FDCC43}" type="datetimeFigureOut">
              <a:rPr lang="en-US" smtClean="0"/>
              <a:pPr/>
              <a:t>7/17/2020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F1FE44-B13E-4BF5-A822-64FCFC587E10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F1FE44-B13E-4BF5-A822-64FCFC587E10}" type="slidenum">
              <a:rPr lang="en-IN" smtClean="0"/>
              <a:pPr/>
              <a:t>2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9FC3-53C4-433D-813D-A177E67EA8E9}" type="datetimeFigureOut">
              <a:rPr lang="en-US" smtClean="0"/>
              <a:pPr/>
              <a:t>7/17/2020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4A32-955B-4609-95B6-8F47F905074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9FC3-53C4-433D-813D-A177E67EA8E9}" type="datetimeFigureOut">
              <a:rPr lang="en-US" smtClean="0"/>
              <a:pPr/>
              <a:t>7/17/2020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4A32-955B-4609-95B6-8F47F905074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9FC3-53C4-433D-813D-A177E67EA8E9}" type="datetimeFigureOut">
              <a:rPr lang="en-US" smtClean="0"/>
              <a:pPr/>
              <a:t>7/17/2020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4A32-955B-4609-95B6-8F47F905074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9FC3-53C4-433D-813D-A177E67EA8E9}" type="datetimeFigureOut">
              <a:rPr lang="en-US" smtClean="0"/>
              <a:pPr/>
              <a:t>7/17/2020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4A32-955B-4609-95B6-8F47F905074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9FC3-53C4-433D-813D-A177E67EA8E9}" type="datetimeFigureOut">
              <a:rPr lang="en-US" smtClean="0"/>
              <a:pPr/>
              <a:t>7/17/2020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4A32-955B-4609-95B6-8F47F905074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9FC3-53C4-433D-813D-A177E67EA8E9}" type="datetimeFigureOut">
              <a:rPr lang="en-US" smtClean="0"/>
              <a:pPr/>
              <a:t>7/17/2020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4A32-955B-4609-95B6-8F47F905074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9FC3-53C4-433D-813D-A177E67EA8E9}" type="datetimeFigureOut">
              <a:rPr lang="en-US" smtClean="0"/>
              <a:pPr/>
              <a:t>7/17/2020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4A32-955B-4609-95B6-8F47F905074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9FC3-53C4-433D-813D-A177E67EA8E9}" type="datetimeFigureOut">
              <a:rPr lang="en-US" smtClean="0"/>
              <a:pPr/>
              <a:t>7/17/2020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4A32-955B-4609-95B6-8F47F905074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9FC3-53C4-433D-813D-A177E67EA8E9}" type="datetimeFigureOut">
              <a:rPr lang="en-US" smtClean="0"/>
              <a:pPr/>
              <a:t>7/17/2020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4A32-955B-4609-95B6-8F47F905074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9FC3-53C4-433D-813D-A177E67EA8E9}" type="datetimeFigureOut">
              <a:rPr lang="en-US" smtClean="0"/>
              <a:pPr/>
              <a:t>7/17/2020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4A32-955B-4609-95B6-8F47F905074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9FC3-53C4-433D-813D-A177E67EA8E9}" type="datetimeFigureOut">
              <a:rPr lang="en-US" smtClean="0"/>
              <a:pPr/>
              <a:t>7/17/2020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4A32-955B-4609-95B6-8F47F905074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09FC3-53C4-433D-813D-A177E67EA8E9}" type="datetimeFigureOut">
              <a:rPr lang="en-US" smtClean="0"/>
              <a:pPr/>
              <a:t>7/17/2020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24A32-955B-4609-95B6-8F47F905074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72" y="1500174"/>
            <a:ext cx="7200000" cy="4104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7030A0"/>
                </a:solidFill>
              </a:rPr>
              <a:t>This presentation contains the following topics: </a:t>
            </a:r>
          </a:p>
          <a:p>
            <a:pPr algn="l"/>
            <a:endParaRPr lang="en-US" dirty="0">
              <a:solidFill>
                <a:srgbClr val="7030A0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b="1" dirty="0">
                <a:solidFill>
                  <a:srgbClr val="7030A0"/>
                </a:solidFill>
              </a:rPr>
              <a:t> Minors and Cofactors.  </a:t>
            </a:r>
          </a:p>
          <a:p>
            <a:pPr algn="l">
              <a:buFont typeface="Wingdings" pitchFamily="2" charset="2"/>
              <a:buChar char="Ø"/>
            </a:pPr>
            <a:r>
              <a:rPr lang="en-US" b="1" dirty="0" err="1">
                <a:solidFill>
                  <a:srgbClr val="7030A0"/>
                </a:solidFill>
              </a:rPr>
              <a:t>Adjoint</a:t>
            </a:r>
            <a:r>
              <a:rPr lang="en-US" b="1" dirty="0">
                <a:solidFill>
                  <a:srgbClr val="7030A0"/>
                </a:solidFill>
              </a:rPr>
              <a:t> of a Matrix.</a:t>
            </a:r>
          </a:p>
          <a:p>
            <a:pPr algn="l">
              <a:buFont typeface="Wingdings" pitchFamily="2" charset="2"/>
              <a:buChar char="Ø"/>
            </a:pPr>
            <a:r>
              <a:rPr lang="en-US" b="1" dirty="0">
                <a:solidFill>
                  <a:srgbClr val="7030A0"/>
                </a:solidFill>
              </a:rPr>
              <a:t> Inverse of a Matrix. </a:t>
            </a:r>
          </a:p>
          <a:p>
            <a:pPr algn="l"/>
            <a:endParaRPr lang="en-US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214289"/>
            <a:ext cx="8784000" cy="6372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800" b="1" dirty="0">
                <a:solidFill>
                  <a:srgbClr val="FF0000"/>
                </a:solidFill>
              </a:rPr>
              <a:t>Minors And Cofactors of a Determinant </a:t>
            </a:r>
          </a:p>
          <a:p>
            <a:pPr algn="just">
              <a:buNone/>
            </a:pPr>
            <a:r>
              <a:rPr lang="en-US" sz="2400" b="1" dirty="0">
                <a:solidFill>
                  <a:srgbClr val="002060"/>
                </a:solidFill>
              </a:rPr>
              <a:t>Minors :-</a:t>
            </a:r>
            <a:r>
              <a:rPr lang="en-US" sz="2400" b="1" dirty="0"/>
              <a:t> 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Minor of an element  </a:t>
            </a:r>
            <a:r>
              <a:rPr lang="en-US" sz="2400" dirty="0" err="1">
                <a:solidFill>
                  <a:schemeClr val="accent3">
                    <a:lumMod val="50000"/>
                  </a:schemeClr>
                </a:solidFill>
              </a:rPr>
              <a:t>a</a:t>
            </a:r>
            <a:r>
              <a:rPr lang="en-US" sz="2400" baseline="-25000" dirty="0" err="1">
                <a:solidFill>
                  <a:schemeClr val="accent3">
                    <a:lumMod val="50000"/>
                  </a:schemeClr>
                </a:solidFill>
              </a:rPr>
              <a:t>ij</a:t>
            </a:r>
            <a:r>
              <a:rPr lang="en-US" sz="2400" baseline="-25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of a determinant is the determinant  obtained by deleting or removing its </a:t>
            </a:r>
            <a:r>
              <a:rPr lang="en-US" sz="2400" dirty="0" err="1">
                <a:solidFill>
                  <a:schemeClr val="accent3">
                    <a:lumMod val="50000"/>
                  </a:schemeClr>
                </a:solidFill>
              </a:rPr>
              <a:t>i</a:t>
            </a:r>
            <a:r>
              <a:rPr lang="en-US" sz="2400" baseline="30000" dirty="0" err="1">
                <a:solidFill>
                  <a:schemeClr val="accent3">
                    <a:lumMod val="50000"/>
                  </a:schemeClr>
                </a:solidFill>
              </a:rPr>
              <a:t>th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 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row and </a:t>
            </a:r>
            <a:r>
              <a:rPr lang="en-US" sz="2400" dirty="0" err="1">
                <a:solidFill>
                  <a:schemeClr val="accent3">
                    <a:lumMod val="50000"/>
                  </a:schemeClr>
                </a:solidFill>
              </a:rPr>
              <a:t>j</a:t>
            </a:r>
            <a:r>
              <a:rPr lang="en-US" sz="2400" baseline="30000" dirty="0" err="1">
                <a:solidFill>
                  <a:schemeClr val="accent3">
                    <a:lumMod val="50000"/>
                  </a:schemeClr>
                </a:solidFill>
              </a:rPr>
              <a:t>th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column in which the element </a:t>
            </a:r>
            <a:r>
              <a:rPr lang="en-US" sz="2400" dirty="0" err="1">
                <a:solidFill>
                  <a:schemeClr val="accent3">
                    <a:lumMod val="50000"/>
                  </a:schemeClr>
                </a:solidFill>
              </a:rPr>
              <a:t>a</a:t>
            </a:r>
            <a:r>
              <a:rPr lang="en-US" sz="2400" baseline="-25000" dirty="0" err="1">
                <a:solidFill>
                  <a:schemeClr val="accent3">
                    <a:lumMod val="50000"/>
                  </a:schemeClr>
                </a:solidFill>
              </a:rPr>
              <a:t>ij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lies. Minor of an element  </a:t>
            </a:r>
            <a:r>
              <a:rPr lang="en-US" sz="2400" dirty="0" err="1">
                <a:solidFill>
                  <a:schemeClr val="accent3">
                    <a:lumMod val="50000"/>
                  </a:schemeClr>
                </a:solidFill>
              </a:rPr>
              <a:t>a</a:t>
            </a:r>
            <a:r>
              <a:rPr lang="en-US" sz="2400" baseline="-25000" dirty="0" err="1">
                <a:solidFill>
                  <a:schemeClr val="accent3">
                    <a:lumMod val="50000"/>
                  </a:schemeClr>
                </a:solidFill>
              </a:rPr>
              <a:t>ij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is denoted by </a:t>
            </a:r>
            <a:r>
              <a:rPr lang="en-US" sz="2400" dirty="0" err="1">
                <a:solidFill>
                  <a:schemeClr val="accent3">
                    <a:lumMod val="50000"/>
                  </a:schemeClr>
                </a:solidFill>
              </a:rPr>
              <a:t>M</a:t>
            </a:r>
            <a:r>
              <a:rPr lang="en-US" sz="2400" baseline="-25000" dirty="0" err="1">
                <a:solidFill>
                  <a:schemeClr val="accent3">
                    <a:lumMod val="50000"/>
                  </a:schemeClr>
                </a:solidFill>
              </a:rPr>
              <a:t>ij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. </a:t>
            </a:r>
          </a:p>
          <a:p>
            <a:pPr algn="just">
              <a:buNone/>
            </a:pPr>
            <a:r>
              <a:rPr lang="en-US" sz="2400" b="1" dirty="0">
                <a:solidFill>
                  <a:srgbClr val="C00000"/>
                </a:solidFill>
              </a:rPr>
              <a:t>**Note : Minor of an element of a determinant of order n ( n ≥ 2) is a determinant of order n – 1 .</a:t>
            </a:r>
            <a:r>
              <a:rPr lang="en-US" sz="2400" dirty="0"/>
              <a:t>  </a:t>
            </a:r>
            <a:r>
              <a:rPr lang="en-US" sz="2400" baseline="30000" dirty="0"/>
              <a:t>                       </a:t>
            </a:r>
            <a:r>
              <a:rPr lang="en-US" sz="2400" dirty="0"/>
              <a:t>   </a:t>
            </a:r>
            <a:endParaRPr lang="en-US" sz="2400" b="1" dirty="0"/>
          </a:p>
          <a:p>
            <a:pPr algn="just">
              <a:buNone/>
            </a:pPr>
            <a:r>
              <a:rPr lang="en-US" sz="2400" b="1" dirty="0">
                <a:solidFill>
                  <a:srgbClr val="002060"/>
                </a:solidFill>
              </a:rPr>
              <a:t>Cofactor :- 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Cofactor of an element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en-US" sz="2400" baseline="-25000" dirty="0" err="1">
                <a:solidFill>
                  <a:schemeClr val="accent6">
                    <a:lumMod val="50000"/>
                  </a:schemeClr>
                </a:solidFill>
              </a:rPr>
              <a:t>ij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, is denoted by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en-US" sz="2400" baseline="-25000" dirty="0" err="1">
                <a:solidFill>
                  <a:schemeClr val="accent6">
                    <a:lumMod val="50000"/>
                  </a:schemeClr>
                </a:solidFill>
              </a:rPr>
              <a:t>ij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is defined by </a:t>
            </a:r>
          </a:p>
          <a:p>
            <a:pPr algn="just">
              <a:buNone/>
            </a:pP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		         </a:t>
            </a:r>
            <a:r>
              <a:rPr lang="en-US" sz="2400" b="1" dirty="0" err="1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en-US" sz="2400" b="1" baseline="-25000" dirty="0" err="1">
                <a:solidFill>
                  <a:schemeClr val="accent6">
                    <a:lumMod val="50000"/>
                  </a:schemeClr>
                </a:solidFill>
              </a:rPr>
              <a:t>ij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 = (-1)</a:t>
            </a:r>
            <a:r>
              <a:rPr lang="en-US" sz="2400" b="1" baseline="30000" dirty="0" err="1">
                <a:solidFill>
                  <a:schemeClr val="accent6">
                    <a:lumMod val="50000"/>
                  </a:schemeClr>
                </a:solidFill>
              </a:rPr>
              <a:t>i+j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accent6">
                    <a:lumMod val="50000"/>
                  </a:schemeClr>
                </a:solidFill>
              </a:rPr>
              <a:t>M</a:t>
            </a:r>
            <a:r>
              <a:rPr lang="en-US" sz="2400" b="1" baseline="-25000" dirty="0" err="1">
                <a:solidFill>
                  <a:schemeClr val="accent6">
                    <a:lumMod val="50000"/>
                  </a:schemeClr>
                </a:solidFill>
              </a:rPr>
              <a:t>ij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 , where </a:t>
            </a:r>
            <a:r>
              <a:rPr lang="en-US" sz="2400" b="1" dirty="0" err="1">
                <a:solidFill>
                  <a:schemeClr val="accent6">
                    <a:lumMod val="50000"/>
                  </a:schemeClr>
                </a:solidFill>
              </a:rPr>
              <a:t>M</a:t>
            </a:r>
            <a:r>
              <a:rPr lang="en-US" sz="2400" b="1" baseline="-25000" dirty="0" err="1">
                <a:solidFill>
                  <a:schemeClr val="accent6">
                    <a:lumMod val="50000"/>
                  </a:schemeClr>
                </a:solidFill>
              </a:rPr>
              <a:t>ij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 is minor of </a:t>
            </a:r>
            <a:r>
              <a:rPr lang="en-US" sz="2400" b="1" dirty="0" err="1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en-US" sz="2400" b="1" baseline="-25000" dirty="0" err="1">
                <a:solidFill>
                  <a:schemeClr val="accent6">
                    <a:lumMod val="50000"/>
                  </a:schemeClr>
                </a:solidFill>
              </a:rPr>
              <a:t>ij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algn="just">
              <a:buNone/>
            </a:pPr>
            <a:r>
              <a:rPr lang="en-US" sz="2400" b="1" dirty="0">
                <a:solidFill>
                  <a:srgbClr val="7030A0"/>
                </a:solidFill>
              </a:rPr>
              <a:t>Example: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Find minors and cofactors of  all the elements of the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detreminant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    1         -2  </a:t>
            </a:r>
          </a:p>
          <a:p>
            <a:pPr algn="just"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                                4          3   </a:t>
            </a:r>
          </a:p>
          <a:p>
            <a:pPr algn="just"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Sol. M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11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= Minor of a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11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= 3,  M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12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= Minor of a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12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= 4, </a:t>
            </a:r>
          </a:p>
          <a:p>
            <a:pPr algn="just"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	   M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21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= Minor of a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21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= -2 , M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22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= Minor of a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22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= 1 </a:t>
            </a:r>
          </a:p>
          <a:p>
            <a:pPr algn="just"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	A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11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= (-1)</a:t>
            </a:r>
            <a:r>
              <a:rPr lang="en-US" sz="2400" baseline="30000" dirty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M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11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= 3, A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12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= (-1)</a:t>
            </a:r>
            <a:r>
              <a:rPr lang="en-US" sz="2400" baseline="30000" dirty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M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12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= -4, A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21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= (-1)</a:t>
            </a:r>
            <a:r>
              <a:rPr lang="en-US" sz="2400" baseline="30000" dirty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M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21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= 2, A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22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= 1</a:t>
            </a:r>
            <a:endParaRPr lang="en-IN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357422" y="4357694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571868" y="4357694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214289"/>
            <a:ext cx="8640000" cy="6300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i="1" u="sng" dirty="0" err="1">
                <a:solidFill>
                  <a:srgbClr val="FF0000"/>
                </a:solidFill>
              </a:rPr>
              <a:t>Adjoint</a:t>
            </a:r>
            <a:r>
              <a:rPr lang="en-US" sz="2400" b="1" i="1" u="sng" dirty="0">
                <a:solidFill>
                  <a:srgbClr val="FF0000"/>
                </a:solidFill>
              </a:rPr>
              <a:t> Of a Matrix</a:t>
            </a:r>
            <a:r>
              <a:rPr lang="en-US" sz="2400" b="1" i="1" dirty="0"/>
              <a:t> : -</a:t>
            </a:r>
            <a:r>
              <a:rPr lang="en-US" sz="2400" i="1" dirty="0"/>
              <a:t> 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The </a:t>
            </a:r>
            <a:r>
              <a:rPr lang="en-US" sz="2400" dirty="0" err="1">
                <a:solidFill>
                  <a:schemeClr val="accent2">
                    <a:lumMod val="50000"/>
                  </a:schemeClr>
                </a:solidFill>
              </a:rPr>
              <a:t>adjoint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of a matrix A = [ </a:t>
            </a:r>
            <a:r>
              <a:rPr lang="en-US" sz="2400" dirty="0" err="1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n-US" sz="2400" baseline="-25000" dirty="0" err="1">
                <a:solidFill>
                  <a:schemeClr val="accent2">
                    <a:lumMod val="50000"/>
                  </a:schemeClr>
                </a:solidFill>
              </a:rPr>
              <a:t>ij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] of order n is defined as the transpose of the matrix [ </a:t>
            </a:r>
            <a:r>
              <a:rPr lang="en-US" sz="2400" dirty="0" err="1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n-US" sz="2400" baseline="-25000" dirty="0" err="1">
                <a:solidFill>
                  <a:schemeClr val="accent2">
                    <a:lumMod val="50000"/>
                  </a:schemeClr>
                </a:solidFill>
              </a:rPr>
              <a:t>ij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] of order n, where </a:t>
            </a:r>
            <a:r>
              <a:rPr lang="en-US" sz="2400" dirty="0" err="1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n-US" sz="2400" baseline="-25000" dirty="0" err="1">
                <a:solidFill>
                  <a:schemeClr val="accent2">
                    <a:lumMod val="50000"/>
                  </a:schemeClr>
                </a:solidFill>
              </a:rPr>
              <a:t>ij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is the cofactor of the element </a:t>
            </a:r>
            <a:r>
              <a:rPr lang="en-US" sz="2400" dirty="0" err="1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n-US" sz="2400" baseline="-25000" dirty="0" err="1">
                <a:solidFill>
                  <a:schemeClr val="accent2">
                    <a:lumMod val="50000"/>
                  </a:schemeClr>
                </a:solidFill>
              </a:rPr>
              <a:t>ij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. And it is denoted by </a:t>
            </a:r>
            <a:r>
              <a:rPr lang="en-US" sz="2400" dirty="0" err="1">
                <a:solidFill>
                  <a:schemeClr val="accent2">
                    <a:lumMod val="50000"/>
                  </a:schemeClr>
                </a:solidFill>
              </a:rPr>
              <a:t>adj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A. </a:t>
            </a:r>
          </a:p>
          <a:p>
            <a:pPr>
              <a:buNone/>
            </a:pPr>
            <a:r>
              <a:rPr lang="en-US" sz="2400" i="1" dirty="0">
                <a:solidFill>
                  <a:schemeClr val="accent2">
                    <a:lumMod val="50000"/>
                  </a:schemeClr>
                </a:solidFill>
              </a:rPr>
              <a:t>		=&gt; </a:t>
            </a:r>
            <a:r>
              <a:rPr lang="en-US" sz="2400" i="1" dirty="0" err="1">
                <a:solidFill>
                  <a:schemeClr val="accent2">
                    <a:lumMod val="50000"/>
                  </a:schemeClr>
                </a:solidFill>
              </a:rPr>
              <a:t>adj</a:t>
            </a:r>
            <a:r>
              <a:rPr lang="en-US" sz="2400" i="1" dirty="0">
                <a:solidFill>
                  <a:schemeClr val="accent2">
                    <a:lumMod val="50000"/>
                  </a:schemeClr>
                </a:solidFill>
              </a:rPr>
              <a:t> (A) = [</a:t>
            </a:r>
            <a:r>
              <a:rPr lang="en-US" sz="2400" i="1" dirty="0" err="1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n-US" sz="2400" i="1" baseline="-25000" dirty="0" err="1">
                <a:solidFill>
                  <a:schemeClr val="accent2">
                    <a:lumMod val="50000"/>
                  </a:schemeClr>
                </a:solidFill>
              </a:rPr>
              <a:t>ij</a:t>
            </a:r>
            <a:r>
              <a:rPr lang="en-US" sz="2400" i="1" dirty="0">
                <a:solidFill>
                  <a:schemeClr val="accent2">
                    <a:lumMod val="50000"/>
                  </a:schemeClr>
                </a:solidFill>
              </a:rPr>
              <a:t> ]</a:t>
            </a:r>
            <a:r>
              <a:rPr lang="en-US" sz="2400" i="1" baseline="30000" dirty="0">
                <a:solidFill>
                  <a:schemeClr val="accent2">
                    <a:lumMod val="50000"/>
                  </a:schemeClr>
                </a:solidFill>
              </a:rPr>
              <a:t>t</a:t>
            </a:r>
            <a:r>
              <a:rPr lang="en-US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en-US" sz="2400" i="1" dirty="0">
                <a:solidFill>
                  <a:schemeClr val="accent2">
                    <a:lumMod val="50000"/>
                  </a:schemeClr>
                </a:solidFill>
              </a:rPr>
              <a:t>In general we can say that : the </a:t>
            </a:r>
            <a:r>
              <a:rPr lang="en-US" sz="2400" i="1" dirty="0" err="1">
                <a:solidFill>
                  <a:schemeClr val="accent2">
                    <a:lumMod val="50000"/>
                  </a:schemeClr>
                </a:solidFill>
              </a:rPr>
              <a:t>adjoint</a:t>
            </a:r>
            <a:r>
              <a:rPr lang="en-US" sz="2400" i="1" dirty="0">
                <a:solidFill>
                  <a:schemeClr val="accent2">
                    <a:lumMod val="50000"/>
                  </a:schemeClr>
                </a:solidFill>
              </a:rPr>
              <a:t> of a  matrix A is the transpose of the matrix of cofactors of matrix A. </a:t>
            </a:r>
          </a:p>
          <a:p>
            <a:pPr>
              <a:buNone/>
            </a:pPr>
            <a:r>
              <a:rPr lang="en-US" sz="2400" i="1" dirty="0">
                <a:solidFill>
                  <a:schemeClr val="accent2">
                    <a:lumMod val="50000"/>
                  </a:schemeClr>
                </a:solidFill>
              </a:rPr>
              <a:t>                               a</a:t>
            </a:r>
            <a:r>
              <a:rPr lang="en-US" sz="2400" i="1" baseline="-25000" dirty="0">
                <a:solidFill>
                  <a:schemeClr val="accent2">
                    <a:lumMod val="50000"/>
                  </a:schemeClr>
                </a:solidFill>
              </a:rPr>
              <a:t>11</a:t>
            </a:r>
            <a:r>
              <a:rPr lang="en-US" sz="2400" i="1" dirty="0">
                <a:solidFill>
                  <a:schemeClr val="accent2">
                    <a:lumMod val="50000"/>
                  </a:schemeClr>
                </a:solidFill>
              </a:rPr>
              <a:t>      a</a:t>
            </a:r>
            <a:r>
              <a:rPr lang="en-US" sz="2400" i="1" baseline="-25000" dirty="0">
                <a:solidFill>
                  <a:schemeClr val="accent2">
                    <a:lumMod val="50000"/>
                  </a:schemeClr>
                </a:solidFill>
              </a:rPr>
              <a:t>12</a:t>
            </a:r>
            <a:r>
              <a:rPr lang="en-US" sz="2400" i="1" dirty="0">
                <a:solidFill>
                  <a:schemeClr val="accent2">
                    <a:lumMod val="50000"/>
                  </a:schemeClr>
                </a:solidFill>
              </a:rPr>
              <a:t>     a</a:t>
            </a:r>
            <a:r>
              <a:rPr lang="en-US" sz="2400" i="1" baseline="-25000" dirty="0">
                <a:solidFill>
                  <a:schemeClr val="accent2">
                    <a:lumMod val="50000"/>
                  </a:schemeClr>
                </a:solidFill>
              </a:rPr>
              <a:t>13</a:t>
            </a:r>
            <a:r>
              <a:rPr lang="en-US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		Let  A =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21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22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23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                       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31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32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33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</a:t>
            </a:r>
          </a:p>
          <a:p>
            <a:pPr>
              <a:buNone/>
            </a:pP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</a:t>
            </a:r>
          </a:p>
          <a:p>
            <a:pPr>
              <a:buNone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                                              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11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12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13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  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11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21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31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then </a:t>
            </a:r>
            <a:r>
              <a:rPr lang="en-US" sz="2400" dirty="0" err="1">
                <a:solidFill>
                  <a:schemeClr val="accent2">
                    <a:lumMod val="50000"/>
                  </a:schemeClr>
                </a:solidFill>
              </a:rPr>
              <a:t>adj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(A) = transpose of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21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22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23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=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12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22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32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                                              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31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32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33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  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13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23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     A</a:t>
            </a:r>
            <a:r>
              <a:rPr lang="en-US" sz="2400" baseline="-25000" dirty="0">
                <a:solidFill>
                  <a:schemeClr val="accent2">
                    <a:lumMod val="50000"/>
                  </a:schemeClr>
                </a:solidFill>
              </a:rPr>
              <a:t>33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en-US" sz="2400" baseline="-2500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sz="2400" baseline="-25000" dirty="0"/>
              <a:t>                  </a:t>
            </a:r>
            <a:r>
              <a:rPr lang="en-US" sz="2400" dirty="0"/>
              <a:t> </a:t>
            </a:r>
            <a:r>
              <a:rPr lang="en-US" sz="2400" baseline="-25000" dirty="0"/>
              <a:t>   </a:t>
            </a:r>
            <a:r>
              <a:rPr lang="en-US" sz="2400" dirty="0"/>
              <a:t>  </a:t>
            </a:r>
            <a:endParaRPr lang="en-IN" sz="2400" dirty="0"/>
          </a:p>
        </p:txBody>
      </p:sp>
      <p:sp>
        <p:nvSpPr>
          <p:cNvPr id="4" name="Left Bracket 3"/>
          <p:cNvSpPr/>
          <p:nvPr/>
        </p:nvSpPr>
        <p:spPr>
          <a:xfrm>
            <a:off x="2357422" y="2643182"/>
            <a:ext cx="108000" cy="14040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ight Bracket 4"/>
          <p:cNvSpPr/>
          <p:nvPr/>
        </p:nvSpPr>
        <p:spPr>
          <a:xfrm>
            <a:off x="4178248" y="2643182"/>
            <a:ext cx="108000" cy="1404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Left Bracket 5"/>
          <p:cNvSpPr/>
          <p:nvPr/>
        </p:nvSpPr>
        <p:spPr>
          <a:xfrm>
            <a:off x="3963934" y="4357694"/>
            <a:ext cx="108000" cy="14040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Right Bracket 6"/>
          <p:cNvSpPr/>
          <p:nvPr/>
        </p:nvSpPr>
        <p:spPr>
          <a:xfrm>
            <a:off x="5892760" y="4382454"/>
            <a:ext cx="108000" cy="1404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ight Bracket 7"/>
          <p:cNvSpPr/>
          <p:nvPr/>
        </p:nvSpPr>
        <p:spPr>
          <a:xfrm>
            <a:off x="8535966" y="4382454"/>
            <a:ext cx="108000" cy="1404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Left Bracket 8"/>
          <p:cNvSpPr/>
          <p:nvPr/>
        </p:nvSpPr>
        <p:spPr>
          <a:xfrm>
            <a:off x="6500826" y="4357694"/>
            <a:ext cx="108000" cy="14040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42851"/>
            <a:ext cx="8748000" cy="63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** </a:t>
            </a:r>
            <a:r>
              <a:rPr lang="en-US" sz="2400" i="1" dirty="0">
                <a:solidFill>
                  <a:srgbClr val="FF0000"/>
                </a:solidFill>
              </a:rPr>
              <a:t>Note : For a square matrix of order two, given by  </a:t>
            </a:r>
          </a:p>
          <a:p>
            <a:pPr>
              <a:buNone/>
            </a:pPr>
            <a:r>
              <a:rPr lang="en-US" sz="2400" i="1" dirty="0">
                <a:solidFill>
                  <a:srgbClr val="FF0000"/>
                </a:solidFill>
              </a:rPr>
              <a:t>	                 A  =      a</a:t>
            </a:r>
            <a:r>
              <a:rPr lang="en-US" sz="2400" i="1" baseline="-25000" dirty="0">
                <a:solidFill>
                  <a:srgbClr val="FF0000"/>
                </a:solidFill>
              </a:rPr>
              <a:t>11 </a:t>
            </a:r>
            <a:r>
              <a:rPr lang="en-US" sz="2400" i="1" dirty="0">
                <a:solidFill>
                  <a:srgbClr val="FF0000"/>
                </a:solidFill>
              </a:rPr>
              <a:t>      a</a:t>
            </a:r>
            <a:r>
              <a:rPr lang="en-US" sz="2400" i="1" baseline="-25000" dirty="0">
                <a:solidFill>
                  <a:srgbClr val="FF0000"/>
                </a:solidFill>
              </a:rPr>
              <a:t>12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sz="2400" i="1" dirty="0">
                <a:solidFill>
                  <a:srgbClr val="FF0000"/>
                </a:solidFill>
              </a:rPr>
              <a:t>			        a</a:t>
            </a:r>
            <a:r>
              <a:rPr lang="en-US" sz="2400" i="1" baseline="-25000" dirty="0">
                <a:solidFill>
                  <a:srgbClr val="FF0000"/>
                </a:solidFill>
              </a:rPr>
              <a:t>21 </a:t>
            </a:r>
            <a:r>
              <a:rPr lang="en-US" sz="2400" i="1" dirty="0">
                <a:solidFill>
                  <a:srgbClr val="FF0000"/>
                </a:solidFill>
              </a:rPr>
              <a:t>      a</a:t>
            </a:r>
            <a:r>
              <a:rPr lang="en-US" sz="2400" i="1" baseline="-25000" dirty="0">
                <a:solidFill>
                  <a:srgbClr val="FF0000"/>
                </a:solidFill>
              </a:rPr>
              <a:t>22</a:t>
            </a:r>
            <a:r>
              <a:rPr lang="en-US" sz="2400" i="1" dirty="0">
                <a:solidFill>
                  <a:srgbClr val="FF0000"/>
                </a:solidFill>
              </a:rPr>
              <a:t>   </a:t>
            </a:r>
          </a:p>
          <a:p>
            <a:pPr>
              <a:buNone/>
            </a:pPr>
            <a:endParaRPr lang="en-US" sz="2400" i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i="1" dirty="0">
                <a:solidFill>
                  <a:srgbClr val="FF0000"/>
                </a:solidFill>
              </a:rPr>
              <a:t>The </a:t>
            </a:r>
            <a:r>
              <a:rPr lang="en-US" sz="2400" i="1" dirty="0" err="1">
                <a:solidFill>
                  <a:srgbClr val="FF0000"/>
                </a:solidFill>
              </a:rPr>
              <a:t>adj</a:t>
            </a:r>
            <a:r>
              <a:rPr lang="en-US" sz="2400" i="1" dirty="0">
                <a:solidFill>
                  <a:srgbClr val="FF0000"/>
                </a:solidFill>
              </a:rPr>
              <a:t> A can be obtained by  interchanging the position of a</a:t>
            </a:r>
            <a:r>
              <a:rPr lang="en-US" sz="2400" i="1" baseline="-25000" dirty="0">
                <a:solidFill>
                  <a:srgbClr val="FF0000"/>
                </a:solidFill>
              </a:rPr>
              <a:t>11</a:t>
            </a:r>
            <a:r>
              <a:rPr lang="en-US" sz="2400" i="1" dirty="0">
                <a:solidFill>
                  <a:srgbClr val="FF0000"/>
                </a:solidFill>
              </a:rPr>
              <a:t>  and a</a:t>
            </a:r>
            <a:r>
              <a:rPr lang="en-US" sz="2400" i="1" baseline="-25000" dirty="0">
                <a:solidFill>
                  <a:srgbClr val="FF0000"/>
                </a:solidFill>
              </a:rPr>
              <a:t>22</a:t>
            </a:r>
            <a:r>
              <a:rPr lang="en-US" sz="2400" i="1" dirty="0">
                <a:solidFill>
                  <a:srgbClr val="FF0000"/>
                </a:solidFill>
              </a:rPr>
              <a:t>  and by changing the sign of  a</a:t>
            </a:r>
            <a:r>
              <a:rPr lang="en-US" sz="2400" i="1" baseline="-25000" dirty="0">
                <a:solidFill>
                  <a:srgbClr val="FF0000"/>
                </a:solidFill>
              </a:rPr>
              <a:t>12</a:t>
            </a:r>
            <a:r>
              <a:rPr lang="en-US" sz="2400" i="1" dirty="0">
                <a:solidFill>
                  <a:srgbClr val="FF0000"/>
                </a:solidFill>
              </a:rPr>
              <a:t>  and a</a:t>
            </a:r>
            <a:r>
              <a:rPr lang="en-US" sz="2400" i="1" baseline="-25000" dirty="0">
                <a:solidFill>
                  <a:srgbClr val="FF0000"/>
                </a:solidFill>
              </a:rPr>
              <a:t>21</a:t>
            </a:r>
            <a:r>
              <a:rPr lang="en-US" sz="2400" i="1" dirty="0">
                <a:solidFill>
                  <a:srgbClr val="FF0000"/>
                </a:solidFill>
              </a:rPr>
              <a:t> . </a:t>
            </a:r>
          </a:p>
          <a:p>
            <a:pPr>
              <a:buNone/>
            </a:pPr>
            <a:r>
              <a:rPr lang="en-US" sz="2400" i="1" dirty="0">
                <a:solidFill>
                  <a:srgbClr val="FF0000"/>
                </a:solidFill>
              </a:rPr>
              <a:t>                           a</a:t>
            </a:r>
            <a:r>
              <a:rPr lang="en-US" sz="2400" i="1" baseline="-25000" dirty="0">
                <a:solidFill>
                  <a:srgbClr val="FF0000"/>
                </a:solidFill>
              </a:rPr>
              <a:t>22 </a:t>
            </a:r>
            <a:r>
              <a:rPr lang="en-US" sz="2400" i="1" dirty="0">
                <a:solidFill>
                  <a:srgbClr val="FF0000"/>
                </a:solidFill>
              </a:rPr>
              <a:t>      -a</a:t>
            </a:r>
            <a:r>
              <a:rPr lang="en-US" sz="2400" i="1" baseline="-25000" dirty="0">
                <a:solidFill>
                  <a:srgbClr val="FF0000"/>
                </a:solidFill>
              </a:rPr>
              <a:t>12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sz="2400" i="1" dirty="0">
                <a:solidFill>
                  <a:srgbClr val="FF0000"/>
                </a:solidFill>
              </a:rPr>
              <a:t>	=&gt;  </a:t>
            </a:r>
            <a:r>
              <a:rPr lang="en-US" sz="2400" i="1" dirty="0" err="1">
                <a:solidFill>
                  <a:srgbClr val="FF0000"/>
                </a:solidFill>
              </a:rPr>
              <a:t>adj</a:t>
            </a:r>
            <a:r>
              <a:rPr lang="en-US" sz="2400" i="1" dirty="0">
                <a:solidFill>
                  <a:srgbClr val="FF0000"/>
                </a:solidFill>
              </a:rPr>
              <a:t> A =   -a</a:t>
            </a:r>
            <a:r>
              <a:rPr lang="en-US" sz="2400" i="1" baseline="-25000" dirty="0">
                <a:solidFill>
                  <a:srgbClr val="FF0000"/>
                </a:solidFill>
              </a:rPr>
              <a:t>21</a:t>
            </a:r>
            <a:r>
              <a:rPr lang="en-US" sz="2400" i="1" dirty="0">
                <a:solidFill>
                  <a:srgbClr val="FF0000"/>
                </a:solidFill>
              </a:rPr>
              <a:t>      a</a:t>
            </a:r>
            <a:r>
              <a:rPr lang="en-US" sz="2400" i="1" baseline="-25000" dirty="0">
                <a:solidFill>
                  <a:srgbClr val="FF0000"/>
                </a:solidFill>
              </a:rPr>
              <a:t>11</a:t>
            </a:r>
            <a:r>
              <a:rPr lang="en-US" sz="2400" i="1" dirty="0">
                <a:solidFill>
                  <a:srgbClr val="FF0000"/>
                </a:solidFill>
              </a:rPr>
              <a:t>  </a:t>
            </a:r>
          </a:p>
          <a:p>
            <a:pPr>
              <a:buNone/>
            </a:pPr>
            <a:endParaRPr lang="en-US" sz="2400" i="1" dirty="0"/>
          </a:p>
          <a:p>
            <a:pPr>
              <a:buNone/>
            </a:pPr>
            <a:r>
              <a:rPr lang="en-US" sz="2400" b="1" i="1" dirty="0">
                <a:solidFill>
                  <a:srgbClr val="FF0000"/>
                </a:solidFill>
              </a:rPr>
              <a:t>** Theorem : -</a:t>
            </a:r>
            <a:r>
              <a:rPr lang="en-US" sz="2400" b="1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400" i="1" dirty="0">
                <a:solidFill>
                  <a:schemeClr val="accent4">
                    <a:lumMod val="50000"/>
                  </a:schemeClr>
                </a:solidFill>
              </a:rPr>
              <a:t>If A be any given square matrix of  order n, then </a:t>
            </a:r>
          </a:p>
          <a:p>
            <a:pPr>
              <a:buNone/>
            </a:pPr>
            <a:r>
              <a:rPr lang="en-US" sz="2400" b="1" i="1" dirty="0">
                <a:solidFill>
                  <a:schemeClr val="accent4">
                    <a:lumMod val="50000"/>
                  </a:schemeClr>
                </a:solidFill>
              </a:rPr>
              <a:t>			A ( </a:t>
            </a:r>
            <a:r>
              <a:rPr lang="en-US" sz="2400" b="1" i="1" dirty="0" err="1">
                <a:solidFill>
                  <a:schemeClr val="accent4">
                    <a:lumMod val="50000"/>
                  </a:schemeClr>
                </a:solidFill>
              </a:rPr>
              <a:t>adj</a:t>
            </a:r>
            <a:r>
              <a:rPr lang="en-US" sz="2400" b="1" i="1" dirty="0">
                <a:solidFill>
                  <a:schemeClr val="accent4">
                    <a:lumMod val="50000"/>
                  </a:schemeClr>
                </a:solidFill>
              </a:rPr>
              <a:t> A) = ( </a:t>
            </a:r>
            <a:r>
              <a:rPr lang="en-US" sz="2400" b="1" i="1" dirty="0" err="1">
                <a:solidFill>
                  <a:schemeClr val="accent4">
                    <a:lumMod val="50000"/>
                  </a:schemeClr>
                </a:solidFill>
              </a:rPr>
              <a:t>adj</a:t>
            </a:r>
            <a:r>
              <a:rPr lang="en-US" sz="2400" b="1" i="1" dirty="0">
                <a:solidFill>
                  <a:schemeClr val="accent4">
                    <a:lumMod val="50000"/>
                  </a:schemeClr>
                </a:solidFill>
              </a:rPr>
              <a:t> A ) A = | A | I, </a:t>
            </a:r>
          </a:p>
          <a:p>
            <a:pPr>
              <a:buNone/>
            </a:pPr>
            <a:r>
              <a:rPr lang="en-US" sz="2400" i="1" dirty="0">
                <a:solidFill>
                  <a:schemeClr val="accent4">
                    <a:lumMod val="50000"/>
                  </a:schemeClr>
                </a:solidFill>
              </a:rPr>
              <a:t>			Where I is the identity  matrix of order n. </a:t>
            </a:r>
          </a:p>
          <a:p>
            <a:pPr>
              <a:buNone/>
            </a:pPr>
            <a:r>
              <a:rPr lang="en-US" sz="2400" b="1" i="1" dirty="0">
                <a:solidFill>
                  <a:srgbClr val="00B050"/>
                </a:solidFill>
              </a:rPr>
              <a:t> Definition :-</a:t>
            </a:r>
            <a:r>
              <a:rPr lang="en-US" sz="2400" i="1" dirty="0"/>
              <a:t> </a:t>
            </a:r>
            <a:r>
              <a:rPr lang="en-US" sz="2400" dirty="0">
                <a:solidFill>
                  <a:srgbClr val="7030A0"/>
                </a:solidFill>
              </a:rPr>
              <a:t> A square matrix is said to be singular if |A| = 0. And if |A| ≠ 0 then it is non- singular. </a:t>
            </a:r>
            <a:endParaRPr lang="en-IN" sz="2400" dirty="0">
              <a:solidFill>
                <a:srgbClr val="7030A0"/>
              </a:solidFill>
            </a:endParaRPr>
          </a:p>
        </p:txBody>
      </p:sp>
      <p:sp>
        <p:nvSpPr>
          <p:cNvPr id="4" name="Left Bracket 3"/>
          <p:cNvSpPr/>
          <p:nvPr/>
        </p:nvSpPr>
        <p:spPr>
          <a:xfrm>
            <a:off x="2500298" y="642918"/>
            <a:ext cx="73152" cy="9144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ight Bracket 4"/>
          <p:cNvSpPr/>
          <p:nvPr/>
        </p:nvSpPr>
        <p:spPr>
          <a:xfrm>
            <a:off x="3784468" y="642918"/>
            <a:ext cx="73152" cy="914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Left Bracket 5"/>
          <p:cNvSpPr/>
          <p:nvPr/>
        </p:nvSpPr>
        <p:spPr>
          <a:xfrm>
            <a:off x="1998518" y="2786058"/>
            <a:ext cx="73152" cy="9144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Right Bracket 6"/>
          <p:cNvSpPr/>
          <p:nvPr/>
        </p:nvSpPr>
        <p:spPr>
          <a:xfrm>
            <a:off x="3284402" y="2786058"/>
            <a:ext cx="73152" cy="914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052" y="142851"/>
            <a:ext cx="8712000" cy="6480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** If A and B are non-singular matrices of the same order, then AB and BA are also non-singular matrices of the same order. 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** |AB| = |A| |B| 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** If A is a non-singular matrix of order n, then </a:t>
            </a:r>
            <a:r>
              <a:rPr lang="en-US" sz="2400" b="1" dirty="0">
                <a:solidFill>
                  <a:srgbClr val="FF0000"/>
                </a:solidFill>
              </a:rPr>
              <a:t>|</a:t>
            </a:r>
            <a:r>
              <a:rPr lang="en-US" sz="2400" b="1" dirty="0" err="1">
                <a:solidFill>
                  <a:srgbClr val="FF0000"/>
                </a:solidFill>
              </a:rPr>
              <a:t>adj</a:t>
            </a:r>
            <a:r>
              <a:rPr lang="en-US" sz="2400" b="1" dirty="0">
                <a:solidFill>
                  <a:srgbClr val="FF0000"/>
                </a:solidFill>
              </a:rPr>
              <a:t> (A)| = |A|</a:t>
            </a:r>
            <a:r>
              <a:rPr lang="en-US" sz="2400" b="1" baseline="30000" dirty="0">
                <a:solidFill>
                  <a:srgbClr val="FF0000"/>
                </a:solidFill>
              </a:rPr>
              <a:t>n-1 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  <a:p>
            <a:pPr algn="ctr">
              <a:buNone/>
            </a:pPr>
            <a:r>
              <a:rPr lang="en-US" sz="2400" dirty="0">
                <a:solidFill>
                  <a:srgbClr val="0070C0"/>
                </a:solidFill>
              </a:rPr>
              <a:t>**</a:t>
            </a:r>
            <a:r>
              <a:rPr lang="en-US" sz="2400" u="sng" dirty="0">
                <a:solidFill>
                  <a:srgbClr val="0070C0"/>
                </a:solidFill>
              </a:rPr>
              <a:t> </a:t>
            </a:r>
            <a:r>
              <a:rPr lang="en-US" sz="2800" b="1" u="sng" dirty="0">
                <a:solidFill>
                  <a:srgbClr val="0070C0"/>
                </a:solidFill>
              </a:rPr>
              <a:t>Invertible Matrix  </a:t>
            </a:r>
          </a:p>
          <a:p>
            <a:pPr>
              <a:buNone/>
            </a:pPr>
            <a:r>
              <a:rPr lang="en-US" sz="2400" b="1" dirty="0">
                <a:solidFill>
                  <a:srgbClr val="002060"/>
                </a:solidFill>
              </a:rPr>
              <a:t>Theorem :-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7030A0"/>
                </a:solidFill>
              </a:rPr>
              <a:t>A square matrix A is invertible  </a:t>
            </a:r>
            <a:r>
              <a:rPr lang="en-US" sz="2400" dirty="0" err="1">
                <a:solidFill>
                  <a:srgbClr val="7030A0"/>
                </a:solidFill>
              </a:rPr>
              <a:t>iff</a:t>
            </a:r>
            <a:r>
              <a:rPr lang="en-US" sz="2400" dirty="0">
                <a:solidFill>
                  <a:srgbClr val="7030A0"/>
                </a:solidFill>
              </a:rPr>
              <a:t> (if and only if) A is a non-singular matrix. </a:t>
            </a:r>
          </a:p>
          <a:p>
            <a:pPr>
              <a:buNone/>
            </a:pPr>
            <a:r>
              <a:rPr lang="en-US" sz="2400" b="1" dirty="0">
                <a:solidFill>
                  <a:srgbClr val="002060"/>
                </a:solidFill>
              </a:rPr>
              <a:t>Proof:-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7030A0"/>
                </a:solidFill>
              </a:rPr>
              <a:t>Let  A be  a square matrix of order n.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First: Let A be invertible , then (by definition) there exits a square matrix B of order n such that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		AB = BA = I</a:t>
            </a:r>
            <a:r>
              <a:rPr lang="en-US" sz="2400" baseline="-25000" dirty="0">
                <a:solidFill>
                  <a:srgbClr val="7030A0"/>
                </a:solidFill>
              </a:rPr>
              <a:t>n 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	=&gt; |AB| = | I</a:t>
            </a:r>
            <a:r>
              <a:rPr lang="en-US" sz="2400" baseline="-25000" dirty="0">
                <a:solidFill>
                  <a:srgbClr val="7030A0"/>
                </a:solidFill>
              </a:rPr>
              <a:t>n </a:t>
            </a:r>
            <a:r>
              <a:rPr lang="en-US" sz="2400" dirty="0">
                <a:solidFill>
                  <a:srgbClr val="7030A0"/>
                </a:solidFill>
              </a:rPr>
              <a:t>|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	=&gt; |A| |B| = 1 			( as | I</a:t>
            </a:r>
            <a:r>
              <a:rPr lang="en-US" sz="2400" baseline="-25000" dirty="0">
                <a:solidFill>
                  <a:srgbClr val="7030A0"/>
                </a:solidFill>
              </a:rPr>
              <a:t>n</a:t>
            </a:r>
            <a:r>
              <a:rPr lang="en-US" sz="2400" dirty="0">
                <a:solidFill>
                  <a:srgbClr val="7030A0"/>
                </a:solidFill>
              </a:rPr>
              <a:t> | = 1)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	=&gt; |A| ≠ 0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	=&gt; A in non-singular  </a:t>
            </a:r>
          </a:p>
          <a:p>
            <a:pPr>
              <a:buNone/>
            </a:pPr>
            <a:endParaRPr lang="en-IN" sz="2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88920"/>
            <a:ext cx="8676000" cy="6480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b="1" dirty="0">
                <a:solidFill>
                  <a:srgbClr val="0070C0"/>
                </a:solidFill>
              </a:rPr>
              <a:t>Conversely :</a:t>
            </a:r>
            <a:r>
              <a:rPr lang="en-US" sz="2400" b="1" dirty="0">
                <a:solidFill>
                  <a:srgbClr val="00B05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 Let A be nonsingular  </a:t>
            </a:r>
            <a:r>
              <a:rPr lang="en-US" sz="2400" dirty="0" err="1">
                <a:solidFill>
                  <a:srgbClr val="00B050"/>
                </a:solidFill>
              </a:rPr>
              <a:t>i</a:t>
            </a:r>
            <a:r>
              <a:rPr lang="en-US" sz="2400" dirty="0">
                <a:solidFill>
                  <a:srgbClr val="00B050"/>
                </a:solidFill>
              </a:rPr>
              <a:t>. e |A| ≠ 0 , we know that </a:t>
            </a:r>
          </a:p>
          <a:p>
            <a:pPr>
              <a:buNone/>
            </a:pPr>
            <a:r>
              <a:rPr lang="en-US" sz="2400" dirty="0">
                <a:solidFill>
                  <a:srgbClr val="00B050"/>
                </a:solidFill>
              </a:rPr>
              <a:t>			A (</a:t>
            </a:r>
            <a:r>
              <a:rPr lang="en-US" sz="2400" dirty="0" err="1">
                <a:solidFill>
                  <a:srgbClr val="00B050"/>
                </a:solidFill>
              </a:rPr>
              <a:t>adj</a:t>
            </a:r>
            <a:r>
              <a:rPr lang="en-US" sz="2400" dirty="0">
                <a:solidFill>
                  <a:srgbClr val="00B050"/>
                </a:solidFill>
              </a:rPr>
              <a:t> A) = (</a:t>
            </a:r>
            <a:r>
              <a:rPr lang="en-US" sz="2400" dirty="0" err="1">
                <a:solidFill>
                  <a:srgbClr val="00B050"/>
                </a:solidFill>
              </a:rPr>
              <a:t>adj</a:t>
            </a:r>
            <a:r>
              <a:rPr lang="en-US" sz="2400" dirty="0">
                <a:solidFill>
                  <a:srgbClr val="00B050"/>
                </a:solidFill>
              </a:rPr>
              <a:t> A) A = |A| I</a:t>
            </a:r>
            <a:r>
              <a:rPr lang="en-US" sz="2400" baseline="-25000" dirty="0">
                <a:solidFill>
                  <a:srgbClr val="00B050"/>
                </a:solidFill>
              </a:rPr>
              <a:t>n 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r>
              <a:rPr lang="en-US" sz="2400" dirty="0">
                <a:solidFill>
                  <a:srgbClr val="00B050"/>
                </a:solidFill>
              </a:rPr>
              <a:t>		=&gt; 	A {(1/ |A|) </a:t>
            </a:r>
            <a:r>
              <a:rPr lang="en-US" sz="2400" dirty="0" err="1">
                <a:solidFill>
                  <a:srgbClr val="00B050"/>
                </a:solidFill>
              </a:rPr>
              <a:t>adj</a:t>
            </a:r>
            <a:r>
              <a:rPr lang="en-US" sz="2400" dirty="0">
                <a:solidFill>
                  <a:srgbClr val="00B050"/>
                </a:solidFill>
              </a:rPr>
              <a:t> A } = {(1/|A|) </a:t>
            </a:r>
            <a:r>
              <a:rPr lang="en-US" sz="2400" dirty="0" err="1">
                <a:solidFill>
                  <a:srgbClr val="00B050"/>
                </a:solidFill>
              </a:rPr>
              <a:t>adj</a:t>
            </a:r>
            <a:r>
              <a:rPr lang="en-US" sz="2400" dirty="0">
                <a:solidFill>
                  <a:srgbClr val="00B050"/>
                </a:solidFill>
              </a:rPr>
              <a:t> A } A = I</a:t>
            </a:r>
            <a:r>
              <a:rPr lang="en-US" sz="2400" baseline="-25000" dirty="0">
                <a:solidFill>
                  <a:srgbClr val="00B050"/>
                </a:solidFill>
              </a:rPr>
              <a:t>n 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r>
              <a:rPr lang="en-US" sz="2400" dirty="0">
                <a:solidFill>
                  <a:srgbClr val="00B050"/>
                </a:solidFill>
              </a:rPr>
              <a:t>		=&gt; 	AB = BA = I</a:t>
            </a:r>
            <a:r>
              <a:rPr lang="en-US" sz="2400" baseline="-25000" dirty="0">
                <a:solidFill>
                  <a:srgbClr val="00B050"/>
                </a:solidFill>
              </a:rPr>
              <a:t>n</a:t>
            </a:r>
            <a:r>
              <a:rPr lang="en-US" sz="2400" dirty="0">
                <a:solidFill>
                  <a:srgbClr val="00B050"/>
                </a:solidFill>
              </a:rPr>
              <a:t> where  B = (1/|A|) </a:t>
            </a:r>
            <a:r>
              <a:rPr lang="en-US" sz="2400" dirty="0" err="1">
                <a:solidFill>
                  <a:srgbClr val="00B050"/>
                </a:solidFill>
              </a:rPr>
              <a:t>adj</a:t>
            </a:r>
            <a:r>
              <a:rPr lang="en-US" sz="2400" dirty="0">
                <a:solidFill>
                  <a:srgbClr val="00B050"/>
                </a:solidFill>
              </a:rPr>
              <a:t> A </a:t>
            </a:r>
          </a:p>
          <a:p>
            <a:pPr>
              <a:buNone/>
            </a:pPr>
            <a:r>
              <a:rPr lang="en-US" sz="2400" dirty="0">
                <a:solidFill>
                  <a:srgbClr val="00B050"/>
                </a:solidFill>
              </a:rPr>
              <a:t>Hence A is invertible. </a:t>
            </a:r>
          </a:p>
          <a:p>
            <a:pPr>
              <a:buNone/>
            </a:pPr>
            <a:r>
              <a:rPr lang="en-US" sz="2400" b="1" dirty="0">
                <a:solidFill>
                  <a:srgbClr val="00B050"/>
                </a:solidFill>
              </a:rPr>
              <a:t>**Note :- </a:t>
            </a:r>
            <a:r>
              <a:rPr lang="en-US" sz="2400" dirty="0">
                <a:solidFill>
                  <a:srgbClr val="00B050"/>
                </a:solidFill>
              </a:rPr>
              <a:t>1. The above theorem gives us a formula for finding  the inverse of a nonsingular matrix . </a:t>
            </a:r>
          </a:p>
          <a:p>
            <a:pPr>
              <a:buNone/>
            </a:pPr>
            <a:r>
              <a:rPr lang="en-US" sz="2400" dirty="0">
                <a:solidFill>
                  <a:srgbClr val="00B050"/>
                </a:solidFill>
              </a:rPr>
              <a:t>	If A is a square matrix , then A</a:t>
            </a:r>
            <a:r>
              <a:rPr lang="en-US" sz="2400" baseline="30000" dirty="0">
                <a:solidFill>
                  <a:srgbClr val="00B050"/>
                </a:solidFill>
              </a:rPr>
              <a:t>-1 </a:t>
            </a:r>
            <a:r>
              <a:rPr lang="en-US" sz="2400" dirty="0">
                <a:solidFill>
                  <a:srgbClr val="00B050"/>
                </a:solidFill>
              </a:rPr>
              <a:t> exits </a:t>
            </a:r>
            <a:r>
              <a:rPr lang="en-US" sz="2400" dirty="0" err="1">
                <a:solidFill>
                  <a:srgbClr val="00B050"/>
                </a:solidFill>
              </a:rPr>
              <a:t>iff</a:t>
            </a:r>
            <a:r>
              <a:rPr lang="en-US" sz="2400" dirty="0">
                <a:solidFill>
                  <a:srgbClr val="00B050"/>
                </a:solidFill>
              </a:rPr>
              <a:t> |A| ≠ 0, and</a:t>
            </a:r>
          </a:p>
          <a:p>
            <a:pPr>
              <a:buNone/>
            </a:pPr>
            <a:r>
              <a:rPr lang="en-US" sz="2400" dirty="0">
                <a:solidFill>
                  <a:srgbClr val="00B050"/>
                </a:solidFill>
              </a:rPr>
              <a:t>			</a:t>
            </a:r>
            <a:r>
              <a:rPr lang="en-US" sz="2400" b="1" dirty="0">
                <a:solidFill>
                  <a:srgbClr val="00B050"/>
                </a:solidFill>
              </a:rPr>
              <a:t>A</a:t>
            </a:r>
            <a:r>
              <a:rPr lang="en-US" sz="2400" b="1" baseline="30000" dirty="0">
                <a:solidFill>
                  <a:srgbClr val="00B050"/>
                </a:solidFill>
              </a:rPr>
              <a:t>-1</a:t>
            </a:r>
            <a:r>
              <a:rPr lang="en-US" sz="2400" b="1" dirty="0">
                <a:solidFill>
                  <a:srgbClr val="00B050"/>
                </a:solidFill>
              </a:rPr>
              <a:t>  = (1/|A|) </a:t>
            </a:r>
            <a:r>
              <a:rPr lang="en-US" sz="2400" b="1" dirty="0" err="1">
                <a:solidFill>
                  <a:srgbClr val="00B050"/>
                </a:solidFill>
              </a:rPr>
              <a:t>adj</a:t>
            </a:r>
            <a:r>
              <a:rPr lang="en-US" sz="2400" b="1" dirty="0">
                <a:solidFill>
                  <a:srgbClr val="00B050"/>
                </a:solidFill>
              </a:rPr>
              <a:t> (A) </a:t>
            </a:r>
          </a:p>
          <a:p>
            <a:pPr>
              <a:buNone/>
            </a:pPr>
            <a:r>
              <a:rPr lang="en-US" sz="2400" dirty="0">
                <a:solidFill>
                  <a:srgbClr val="00B050"/>
                </a:solidFill>
              </a:rPr>
              <a:t>  	 2. If A is a square matrix of order n and there exits a square matrix B of order n such that </a:t>
            </a:r>
          </a:p>
          <a:p>
            <a:pPr>
              <a:buNone/>
            </a:pPr>
            <a:r>
              <a:rPr lang="en-US" sz="2400" dirty="0">
                <a:solidFill>
                  <a:srgbClr val="00B050"/>
                </a:solidFill>
              </a:rPr>
              <a:t>		AB = BA = I</a:t>
            </a:r>
            <a:r>
              <a:rPr lang="en-US" sz="2400" baseline="-25000" dirty="0">
                <a:solidFill>
                  <a:srgbClr val="00B050"/>
                </a:solidFill>
              </a:rPr>
              <a:t>n</a:t>
            </a:r>
            <a:r>
              <a:rPr lang="en-US" sz="2400" dirty="0">
                <a:solidFill>
                  <a:srgbClr val="00B050"/>
                </a:solidFill>
              </a:rPr>
              <a:t>  then B = A</a:t>
            </a:r>
            <a:r>
              <a:rPr lang="en-US" sz="2400" baseline="30000" dirty="0">
                <a:solidFill>
                  <a:srgbClr val="00B050"/>
                </a:solidFill>
              </a:rPr>
              <a:t>-1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</a:rPr>
              <a:t>Theorem :</a:t>
            </a:r>
            <a:r>
              <a:rPr lang="en-US" sz="2400" b="1" dirty="0"/>
              <a:t> 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C00000"/>
                </a:solidFill>
              </a:rPr>
              <a:t>If A and B are invertible matrices of the same order, then AB is also invertible and (AB)</a:t>
            </a:r>
            <a:r>
              <a:rPr lang="en-US" sz="2400" baseline="30000" dirty="0">
                <a:solidFill>
                  <a:srgbClr val="C00000"/>
                </a:solidFill>
              </a:rPr>
              <a:t>-1 </a:t>
            </a:r>
            <a:r>
              <a:rPr lang="en-US" sz="2400" dirty="0">
                <a:solidFill>
                  <a:srgbClr val="C00000"/>
                </a:solidFill>
              </a:rPr>
              <a:t> = B</a:t>
            </a:r>
            <a:r>
              <a:rPr lang="en-US" sz="2400" baseline="30000" dirty="0">
                <a:solidFill>
                  <a:srgbClr val="C00000"/>
                </a:solidFill>
              </a:rPr>
              <a:t>-1</a:t>
            </a:r>
            <a:r>
              <a:rPr lang="en-US" sz="2400" dirty="0">
                <a:solidFill>
                  <a:srgbClr val="C00000"/>
                </a:solidFill>
              </a:rPr>
              <a:t> A</a:t>
            </a:r>
            <a:r>
              <a:rPr lang="en-US" sz="2400" baseline="30000" dirty="0">
                <a:solidFill>
                  <a:srgbClr val="C00000"/>
                </a:solidFill>
              </a:rPr>
              <a:t>-1</a:t>
            </a:r>
            <a:r>
              <a:rPr lang="en-US" sz="2400" dirty="0">
                <a:solidFill>
                  <a:srgbClr val="C00000"/>
                </a:solidFill>
              </a:rPr>
              <a:t>  </a:t>
            </a:r>
            <a:endParaRPr lang="en-IN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285727"/>
            <a:ext cx="8568000" cy="619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i="1" dirty="0">
                <a:solidFill>
                  <a:srgbClr val="C00000"/>
                </a:solidFill>
              </a:rPr>
              <a:t> Proof :</a:t>
            </a:r>
            <a:r>
              <a:rPr lang="en-US" sz="2400" b="1" dirty="0"/>
              <a:t>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Given that A and B are invertible </a:t>
            </a:r>
            <a:r>
              <a:rPr lang="en-US" sz="2400" dirty="0" err="1">
                <a:solidFill>
                  <a:schemeClr val="accent3">
                    <a:lumMod val="50000"/>
                  </a:schemeClr>
                </a:solidFill>
              </a:rPr>
              <a:t>mtrices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		=&gt; |A| ≠ 0 and |B| ≠ 0 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		=&gt; |A| |B| ≠ 0     =&gt;|AB| ≠ 0 		(as |A| |B| = |AB|) 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		=&gt; AB is invertible 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	Now , Let (AB)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= C  then (AB) C = I = C (AB) 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		(AB) C  = I 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	=&gt;   A (BC ) = I 	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	=&gt; A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[A (BC)] = A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I  	(by pre multiplying  A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on both side)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	=&gt; (A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A) (BC) = A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				(A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I = A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)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	=&gt; I (BC) = A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		=&gt; BC = A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	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=&gt; B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(BC) = B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A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	(by pre multiplying B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on both side)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	=&gt; (B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B) C = B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A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	=&gt; I C = B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A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	=&gt; C = B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A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		=&gt; A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B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= B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A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-1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  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This is called 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reversal law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of inverse.   	</a:t>
            </a:r>
            <a:r>
              <a:rPr lang="en-US" sz="2400" baseline="30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en-IN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423</Words>
  <Application>Microsoft Office PowerPoint</Application>
  <PresentationFormat>On-screen Show (4:3)</PresentationFormat>
  <Paragraphs>104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Pranav Semwal</cp:lastModifiedBy>
  <cp:revision>35</cp:revision>
  <dcterms:created xsi:type="dcterms:W3CDTF">2020-06-03T05:04:18Z</dcterms:created>
  <dcterms:modified xsi:type="dcterms:W3CDTF">2020-07-17T17:54:41Z</dcterms:modified>
</cp:coreProperties>
</file>